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59" r:id="rId6"/>
    <p:sldId id="261" r:id="rId7"/>
    <p:sldId id="265" r:id="rId8"/>
    <p:sldId id="262" r:id="rId9"/>
    <p:sldId id="266" r:id="rId10"/>
    <p:sldId id="267" r:id="rId11"/>
    <p:sldId id="264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96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2EBAF-45AF-4D0E-94F1-2A5DE61E5953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6BDD5-6352-4D20-B36F-287F3DACC6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783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36BDD5-6352-4D20-B36F-287F3DACC6C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33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745CA-374E-4DB9-926C-067EA22E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18C64-C5DF-4EF9-AD42-289D339E9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70DDE-3FDB-4723-859C-88CFD872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BFEA9-89D0-4389-B6CC-7C25BF34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4C5B4-FA46-42C0-B3A3-306DE781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82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EDF4B-18EF-4B66-A79D-0C9C2DF6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802BB-82A8-405D-93F5-938495089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9D19F-CC66-40CE-8864-E62E4328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0BD72-AA2D-4AA9-BF48-649C2E054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39E2A-2013-4BE1-9058-AF47B798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7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2DBECA-3299-47A8-AA90-BD6665B7C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5ED13-B79C-40FD-BA16-21A0CDFA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4D4ED-8A38-4380-9775-2ADEA2101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29BA1-B199-4863-8210-88FD1A9C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AA10C-D9F6-4AA4-BA3B-FDF88523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72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2774-3F36-471C-B7DD-B6D047D4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E23A8-004B-43B2-BB9D-0A0D9B9E9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DCB70-DF1B-49F7-94EE-CAA7A347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05010-E7A8-4DA6-B252-205E2DE2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E56E3-597F-486B-BF5F-3BFC36E4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8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87B6-F20D-4D88-B2A9-B05C7A0AE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B0CBA-926E-4B60-B952-B7EFE0862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777D-6266-45C0-9FAF-43CBBC6A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37FAF-31E1-482A-87A4-CD744C1B5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393C7-9651-4938-B97F-5305FC60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87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C637-BBB0-4313-9033-B7A4A909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C8B46-84C1-4268-AF9D-9A423150B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04B2D-6606-42FA-80D0-10DDE9426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46E7A-A52D-4A89-B406-CE9896CD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BD890-D274-4397-92DA-AE0E340E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AE409-E21F-401F-BA8B-2CE58BC8D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31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DFF0-003E-470A-A05B-8809C198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9A90A-9AD3-4F7F-966E-49DA10E14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057B9-7330-43FA-8F3E-8BF6C2525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7A9A7-44AE-4EC1-8AAE-131642709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D7CBE-7136-49D7-B544-E39AA2FF9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C0D9A-3D1F-482F-8BAE-1D1504EF1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27429F-1391-44CE-B042-436037F2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DE93F-0338-4A1B-99B1-35D10BC2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4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11F1-0A3E-4D9B-8819-0F8BB556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B69CB2-72F2-4A69-8A6F-F4346FD2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7F1F1-B675-4120-B7C2-217D0F1B4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8E2DA-5F7C-4607-80F7-939CC0D0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2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93742-9723-46AC-9B56-F921CEB7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C09E35-16EE-473D-B492-56403758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E19F-F44E-424A-90ED-2D230870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97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7D44-2AEC-447E-991D-69205BEC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6B6D-B4F4-406E-B30A-6C5D83C63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EC29F-36AC-43F7-91A6-9789CF99A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EB7C8-8408-4038-8FC4-2AD595911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A0676-0F7B-4361-A532-241BAA67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21746-0AB8-4948-9F19-439290EB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5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03160-F41C-41BA-AC96-7CF9B362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5AFA4-958F-4FB9-ACBF-F121F5F59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75C4B-CEFB-4D49-9E28-A5416B683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96C02-CCEC-4638-A5D9-40A4BCD6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1F7C4-6D10-4DCC-95EF-5D3A781A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A2BAA-D08E-46C7-B54F-3C045599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39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83000">
              <a:srgbClr val="E3EEF8">
                <a:lumMod val="100000"/>
              </a:srgbClr>
            </a:gs>
            <a:gs pos="95000">
              <a:schemeClr val="accent5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E3A9E5-1D54-461D-9BFF-F2E794939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2546D-2373-4DDC-940C-3741998E8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62354-5DF6-4A69-B3C5-1A1F5395E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D1942-008B-4DD4-A1F0-5144DADA50FB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DC885-89BF-4AB9-A126-0BDE1D0DC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5431F-B195-4BBA-8BC3-E401A8436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2A0C1-71D7-461F-903F-62E849C70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9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1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wm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C0AF-2450-4A8A-B168-F71DCB32C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4000" dirty="0">
                <a:latin typeface="Cambria" panose="02040503050406030204" pitchFamily="18" charset="0"/>
              </a:rPr>
              <a:t>Colliding Galaxies:</a:t>
            </a:r>
            <a:br>
              <a:rPr lang="en-GB" sz="4000" dirty="0">
                <a:latin typeface="Cambria" panose="02040503050406030204" pitchFamily="18" charset="0"/>
              </a:rPr>
            </a:br>
            <a:r>
              <a:rPr lang="en-GB" sz="2800" dirty="0">
                <a:latin typeface="Cambria" panose="02040503050406030204" pitchFamily="18" charset="0"/>
              </a:rPr>
              <a:t>An application of the Restricted Three-Body Problem</a:t>
            </a:r>
            <a:endParaRPr lang="en-GB" sz="4000" dirty="0">
              <a:latin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13382-49F6-43D9-99D4-B6037E066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5" y="65736"/>
            <a:ext cx="9144000" cy="1655762"/>
          </a:xfrm>
        </p:spPr>
        <p:txBody>
          <a:bodyPr/>
          <a:lstStyle/>
          <a:p>
            <a:pPr algn="l"/>
            <a:r>
              <a:rPr lang="en-GB" cap="none" dirty="0">
                <a:latin typeface="Cambria" panose="02040503050406030204" pitchFamily="18" charset="0"/>
              </a:rPr>
              <a:t>Andrew Baldacchino</a:t>
            </a:r>
          </a:p>
          <a:p>
            <a:pPr algn="l"/>
            <a:r>
              <a:rPr lang="en-GB" cap="none" dirty="0">
                <a:latin typeface="Cambria" panose="02040503050406030204" pitchFamily="18" charset="0"/>
              </a:rPr>
              <a:t>3</a:t>
            </a:r>
            <a:r>
              <a:rPr lang="en-GB" cap="none" baseline="30000" dirty="0">
                <a:latin typeface="Cambria" panose="02040503050406030204" pitchFamily="18" charset="0"/>
              </a:rPr>
              <a:t>rd</a:t>
            </a:r>
            <a:r>
              <a:rPr lang="en-GB" cap="none" dirty="0">
                <a:latin typeface="Cambria" panose="02040503050406030204" pitchFamily="18" charset="0"/>
              </a:rPr>
              <a:t> Year Physics and Astronomy</a:t>
            </a:r>
          </a:p>
        </p:txBody>
      </p:sp>
    </p:spTree>
    <p:extLst>
      <p:ext uri="{BB962C8B-B14F-4D97-AF65-F5344CB8AC3E}">
        <p14:creationId xmlns:p14="http://schemas.microsoft.com/office/powerpoint/2010/main" val="14007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2E74-1A42-4CC9-83EB-76BEA3E2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27FCD-3E40-40B1-97FB-58BB40A56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 dirty="0"/>
                  <a:t>Adjusting the gravitational potential so that it has a softening length term,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2400" b="0" dirty="0"/>
              </a:p>
              <a:p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GB" sz="2400" b="1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On average, a particle must not move further than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GB" sz="2400" dirty="0"/>
                  <a:t> in one time step. </a:t>
                </a:r>
                <a:r>
                  <a:rPr lang="en-GB" sz="2400" baseline="30000" dirty="0"/>
                  <a:t>[3]</a:t>
                </a:r>
                <a:endParaRPr lang="en-GB" sz="2400" dirty="0"/>
              </a:p>
              <a:p>
                <a:r>
                  <a:rPr lang="en-GB" sz="2400" dirty="0"/>
                  <a:t>Choosing a good length depends on the mass of particles and the time step used. </a:t>
                </a:r>
                <a:r>
                  <a:rPr lang="en-GB" sz="2400" baseline="30000" dirty="0"/>
                  <a:t>[4]</a:t>
                </a: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27FCD-3E40-40B1-97FB-58BB40A56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A8A1CE-4BA7-4C5E-8C30-26BC9E977FE4}"/>
              </a:ext>
            </a:extLst>
          </p:cNvPr>
          <p:cNvSpPr txBox="1"/>
          <p:nvPr/>
        </p:nvSpPr>
        <p:spPr>
          <a:xfrm>
            <a:off x="320400" y="5934670"/>
            <a:ext cx="732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[3] – </a:t>
            </a:r>
            <a:r>
              <a:rPr lang="en-GB" i="1" dirty="0" err="1"/>
              <a:t>arXiv:astro-ph</a:t>
            </a:r>
            <a:r>
              <a:rPr lang="en-GB" i="1" dirty="0"/>
              <a:t>/0504573, </a:t>
            </a:r>
            <a:r>
              <a:rPr lang="en-GB" dirty="0"/>
              <a:t>S.A. </a:t>
            </a:r>
            <a:r>
              <a:rPr lang="en-GB" dirty="0" err="1"/>
              <a:t>Rodionov</a:t>
            </a:r>
            <a:r>
              <a:rPr lang="en-GB" dirty="0"/>
              <a:t> &amp; </a:t>
            </a:r>
            <a:r>
              <a:rPr lang="en-GB" dirty="0" err="1"/>
              <a:t>N.Ya</a:t>
            </a:r>
            <a:r>
              <a:rPr lang="en-GB" dirty="0"/>
              <a:t>. Sotnikova</a:t>
            </a:r>
          </a:p>
          <a:p>
            <a:r>
              <a:rPr lang="en-GB" dirty="0"/>
              <a:t>[4] – </a:t>
            </a:r>
            <a:r>
              <a:rPr lang="en-GB" i="1" dirty="0"/>
              <a:t>2008MNRAS.391.1685S , </a:t>
            </a:r>
            <a:r>
              <a:rPr lang="en-GB" dirty="0"/>
              <a:t>V. </a:t>
            </a:r>
            <a:r>
              <a:rPr lang="en-GB" dirty="0" err="1"/>
              <a:t>Springel</a:t>
            </a:r>
            <a:r>
              <a:rPr lang="en-GB" dirty="0"/>
              <a:t> et al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66961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1561-4B96-471E-A849-B8808AF2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49CF3-2D66-4FD7-8124-9A264EF25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Structure to galaxy generation – elliptical galaxies and spiral galaxies.</a:t>
            </a:r>
          </a:p>
          <a:p>
            <a:endParaRPr lang="en-GB" sz="2400" dirty="0"/>
          </a:p>
          <a:p>
            <a:r>
              <a:rPr lang="en-GB" sz="2400" dirty="0"/>
              <a:t>Improve realism of simulation.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Investigate how more complex structures evolve when they have near galaxy interactions.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270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697E-15FE-4E54-9455-40CE96BB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A7B44-3A3A-4D61-89DC-0765C35E0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The aim of this project is to investigate the affects of galactic collisions on the stellar structure of galaxies.</a:t>
            </a:r>
          </a:p>
          <a:p>
            <a:endParaRPr lang="en-GB" sz="2400" dirty="0"/>
          </a:p>
          <a:p>
            <a:r>
              <a:rPr lang="en-GB" sz="2400" dirty="0"/>
              <a:t>This will be done using the restricted three body problem.</a:t>
            </a:r>
          </a:p>
          <a:p>
            <a:endParaRPr lang="en-GB" sz="2400" dirty="0"/>
          </a:p>
          <a:p>
            <a:r>
              <a:rPr lang="en-GB" sz="2400" dirty="0"/>
              <a:t>Further aims of the project are to increase the complexity of the simulation by modelling a dark matter halo, softening the gravitational potential and generating structured galaxies.</a:t>
            </a:r>
          </a:p>
        </p:txBody>
      </p:sp>
    </p:spTree>
    <p:extLst>
      <p:ext uri="{BB962C8B-B14F-4D97-AF65-F5344CB8AC3E}">
        <p14:creationId xmlns:p14="http://schemas.microsoft.com/office/powerpoint/2010/main" val="165014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D601D-CC8A-4F55-BF33-F0944AC65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5547"/>
            <a:ext cx="10515600" cy="9269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42461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90608B4-A93D-440C-AF86-F1D89D5822FF}"/>
              </a:ext>
            </a:extLst>
          </p:cNvPr>
          <p:cNvSpPr/>
          <p:nvPr/>
        </p:nvSpPr>
        <p:spPr>
          <a:xfrm>
            <a:off x="2973918" y="4186343"/>
            <a:ext cx="646473" cy="648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2444F8-04DA-4B9F-830E-5767A5D485EA}"/>
              </a:ext>
            </a:extLst>
          </p:cNvPr>
          <p:cNvSpPr/>
          <p:nvPr/>
        </p:nvSpPr>
        <p:spPr>
          <a:xfrm>
            <a:off x="6632211" y="2548015"/>
            <a:ext cx="646473" cy="648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26341F-63B4-4DC1-809E-191782931375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3525717" y="4002951"/>
            <a:ext cx="623099" cy="2782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CA108F-D9A3-4C33-A858-DB7C99ABC781}"/>
              </a:ext>
            </a:extLst>
          </p:cNvPr>
          <p:cNvCxnSpPr>
            <a:cxnSpLocks/>
          </p:cNvCxnSpPr>
          <p:nvPr/>
        </p:nvCxnSpPr>
        <p:spPr>
          <a:xfrm flipH="1">
            <a:off x="6151236" y="3030678"/>
            <a:ext cx="520861" cy="27779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9A611B-2674-444F-9832-1438351A1C42}"/>
              </a:ext>
            </a:extLst>
          </p:cNvPr>
          <p:cNvSpPr txBox="1"/>
          <p:nvPr/>
        </p:nvSpPr>
        <p:spPr>
          <a:xfrm>
            <a:off x="3674338" y="4225088"/>
            <a:ext cx="995706" cy="22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</a:t>
            </a:r>
            <a:r>
              <a:rPr lang="en-GB" baseline="-25000" dirty="0"/>
              <a:t>AB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256E9-7AF2-49C2-8335-B46CCC2B9F90}"/>
              </a:ext>
            </a:extLst>
          </p:cNvPr>
          <p:cNvSpPr txBox="1"/>
          <p:nvPr/>
        </p:nvSpPr>
        <p:spPr>
          <a:xfrm>
            <a:off x="6105028" y="2700501"/>
            <a:ext cx="995706" cy="22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</a:t>
            </a:r>
            <a:r>
              <a:rPr lang="en-GB" baseline="-25000" dirty="0"/>
              <a:t>BA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8C48C9-5E42-408E-803B-21124B422808}"/>
                  </a:ext>
                </a:extLst>
              </p:cNvPr>
              <p:cNvSpPr txBox="1"/>
              <p:nvPr/>
            </p:nvSpPr>
            <p:spPr>
              <a:xfrm>
                <a:off x="4507863" y="4134994"/>
                <a:ext cx="2847373" cy="391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0" dirty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  <m:r>
                        <a:rPr lang="en-GB" b="1" i="0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0" dirty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BA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8C48C9-5E42-408E-803B-21124B422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863" y="4134994"/>
                <a:ext cx="2847373" cy="3910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31D4CF41-70B9-43CE-877D-13CF864413C3}"/>
              </a:ext>
            </a:extLst>
          </p:cNvPr>
          <p:cNvSpPr/>
          <p:nvPr/>
        </p:nvSpPr>
        <p:spPr>
          <a:xfrm>
            <a:off x="3937895" y="2143670"/>
            <a:ext cx="193942" cy="19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D77557-F28C-4E9B-AE45-24F0D94EC2AD}"/>
              </a:ext>
            </a:extLst>
          </p:cNvPr>
          <p:cNvCxnSpPr>
            <a:cxnSpLocks/>
          </p:cNvCxnSpPr>
          <p:nvPr/>
        </p:nvCxnSpPr>
        <p:spPr>
          <a:xfrm flipH="1">
            <a:off x="3777967" y="2321762"/>
            <a:ext cx="194138" cy="492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887F0B-ADC9-4977-8BB4-2C0AE58F33DB}"/>
              </a:ext>
            </a:extLst>
          </p:cNvPr>
          <p:cNvCxnSpPr>
            <a:cxnSpLocks/>
          </p:cNvCxnSpPr>
          <p:nvPr/>
        </p:nvCxnSpPr>
        <p:spPr>
          <a:xfrm>
            <a:off x="4133254" y="2275944"/>
            <a:ext cx="986258" cy="182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9FDDDE-718F-469A-B7A1-78C86F737B1E}"/>
              </a:ext>
            </a:extLst>
          </p:cNvPr>
          <p:cNvSpPr txBox="1"/>
          <p:nvPr/>
        </p:nvSpPr>
        <p:spPr>
          <a:xfrm>
            <a:off x="3620391" y="1797954"/>
            <a:ext cx="70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</a:t>
            </a:r>
          </a:p>
        </p:txBody>
      </p:sp>
    </p:spTree>
    <p:extLst>
      <p:ext uri="{BB962C8B-B14F-4D97-AF65-F5344CB8AC3E}">
        <p14:creationId xmlns:p14="http://schemas.microsoft.com/office/powerpoint/2010/main" val="15557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FF92-1349-4A5A-87AC-B3B50DAA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8A949-429F-4883-9C29-A6BFC00EE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Principle of Restricted Three-Body problem</a:t>
            </a:r>
          </a:p>
          <a:p>
            <a:r>
              <a:rPr lang="en-GB" dirty="0"/>
              <a:t>Application</a:t>
            </a:r>
          </a:p>
          <a:p>
            <a:r>
              <a:rPr lang="en-GB" dirty="0"/>
              <a:t>Initial setup</a:t>
            </a:r>
          </a:p>
          <a:p>
            <a:r>
              <a:rPr lang="en-GB" dirty="0"/>
              <a:t>Galaxy generation</a:t>
            </a:r>
          </a:p>
          <a:p>
            <a:r>
              <a:rPr lang="en-GB" dirty="0"/>
              <a:t>Stellar interaction</a:t>
            </a:r>
          </a:p>
          <a:p>
            <a:r>
              <a:rPr lang="en-GB" dirty="0"/>
              <a:t>Further aims</a:t>
            </a:r>
          </a:p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9187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F138-D47F-4FBE-98F1-BF94E0F7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Restricted Three-Body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8C6EB3-DBDC-47C2-B351-8EC9E5D01BA0}"/>
                  </a:ext>
                </a:extLst>
              </p:cNvPr>
              <p:cNvSpPr txBox="1"/>
              <p:nvPr/>
            </p:nvSpPr>
            <p:spPr>
              <a:xfrm>
                <a:off x="1042396" y="1695888"/>
                <a:ext cx="6206247" cy="3045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GB" b="1" dirty="0"/>
              </a:p>
              <a:p>
                <a:pPr algn="ctr"/>
                <a:endParaRPr lang="en-GB" dirty="0"/>
              </a:p>
              <a:p>
                <a:pPr algn="ctr"/>
                <a:r>
                  <a:rPr lang="en-GB" sz="2400" dirty="0"/>
                  <a:t>Solved analytically or numerically</a:t>
                </a:r>
              </a:p>
              <a:p>
                <a:pPr algn="ctr"/>
                <a:endParaRPr lang="en-GB" dirty="0"/>
              </a:p>
              <a:p>
                <a:pPr algn="ctr"/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𝑟𝑒𝑠𝑢𝑙𝑡𝑎𝑛𝑡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𝑃𝐴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𝑃𝐵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̈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GB" b="1" dirty="0"/>
              </a:p>
              <a:p>
                <a:pPr algn="ctr"/>
                <a:endParaRPr lang="en-GB" b="1" dirty="0"/>
              </a:p>
              <a:p>
                <a:pPr algn="ctr"/>
                <a:r>
                  <a:rPr lang="en-GB" sz="2400" dirty="0"/>
                  <a:t>Solved numerically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8C6EB3-DBDC-47C2-B351-8EC9E5D01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396" y="1695888"/>
                <a:ext cx="6206247" cy="3045385"/>
              </a:xfrm>
              <a:prstGeom prst="rect">
                <a:avLst/>
              </a:prstGeom>
              <a:blipFill>
                <a:blip r:embed="rId2"/>
                <a:stretch>
                  <a:fillRect b="-3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14AF101-F24B-4C30-B6DC-6F586142C0D4}"/>
              </a:ext>
            </a:extLst>
          </p:cNvPr>
          <p:cNvGrpSpPr/>
          <p:nvPr/>
        </p:nvGrpSpPr>
        <p:grpSpPr>
          <a:xfrm>
            <a:off x="8036224" y="1690688"/>
            <a:ext cx="3317576" cy="4188464"/>
            <a:chOff x="8170789" y="1495147"/>
            <a:chExt cx="3317576" cy="418846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D73827A-A19D-4ED1-8D0E-58AC12A02203}"/>
                </a:ext>
              </a:extLst>
            </p:cNvPr>
            <p:cNvSpPr/>
            <p:nvPr/>
          </p:nvSpPr>
          <p:spPr>
            <a:xfrm>
              <a:off x="8397550" y="5323611"/>
              <a:ext cx="360000" cy="36000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530623-41BB-4B8B-A1C2-61195BD15F90}"/>
                </a:ext>
              </a:extLst>
            </p:cNvPr>
            <p:cNvSpPr/>
            <p:nvPr/>
          </p:nvSpPr>
          <p:spPr>
            <a:xfrm>
              <a:off x="10434734" y="2615682"/>
              <a:ext cx="360000" cy="360000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1046868-8A28-4D68-ABE9-9223A73792A4}"/>
                </a:ext>
              </a:extLst>
            </p:cNvPr>
            <p:cNvCxnSpPr>
              <a:cxnSpLocks/>
              <a:stCxn id="4" idx="7"/>
            </p:cNvCxnSpPr>
            <p:nvPr/>
          </p:nvCxnSpPr>
          <p:spPr>
            <a:xfrm flipV="1">
              <a:off x="8704829" y="4980562"/>
              <a:ext cx="283528" cy="39577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5E09F5-3940-4EAD-913C-B31E8C58ABCB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10184860" y="2922961"/>
              <a:ext cx="302595" cy="40169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D9A175-88DC-46B1-A329-1CAA1E42A78D}"/>
                </a:ext>
              </a:extLst>
            </p:cNvPr>
            <p:cNvSpPr txBox="1"/>
            <p:nvPr/>
          </p:nvSpPr>
          <p:spPr>
            <a:xfrm>
              <a:off x="8787591" y="5138945"/>
              <a:ext cx="554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F</a:t>
              </a:r>
              <a:r>
                <a:rPr lang="en-GB" baseline="-25000" dirty="0"/>
                <a:t>AB</a:t>
              </a:r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10619D-AC5E-41BB-9674-15B3CC28BF43}"/>
                </a:ext>
              </a:extLst>
            </p:cNvPr>
            <p:cNvSpPr txBox="1"/>
            <p:nvPr/>
          </p:nvSpPr>
          <p:spPr>
            <a:xfrm>
              <a:off x="10321074" y="2975682"/>
              <a:ext cx="554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F</a:t>
              </a:r>
              <a:r>
                <a:rPr lang="en-GB" baseline="-25000" dirty="0"/>
                <a:t>BA</a:t>
              </a:r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BDD921-0E56-47E1-951E-27FC732BEEC3}"/>
                    </a:ext>
                  </a:extLst>
                </p:cNvPr>
                <p:cNvSpPr txBox="1"/>
                <p:nvPr/>
              </p:nvSpPr>
              <p:spPr>
                <a:xfrm>
                  <a:off x="9902756" y="4492614"/>
                  <a:ext cx="158560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0" dirty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dirty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</m:sub>
                        </m:sSub>
                        <m:r>
                          <a:rPr lang="en-GB" b="1" i="0" dirty="0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0" dirty="0" smtClean="0">
                                <a:latin typeface="Cambria Math" panose="02040503050406030204" pitchFamily="18" charset="0"/>
                              </a:rPr>
                              <m:t>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b="0" i="0" dirty="0" smtClean="0">
                                <a:latin typeface="Cambria Math" panose="02040503050406030204" pitchFamily="18" charset="0"/>
                              </a:rPr>
                              <m:t>BA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  <a:p>
                  <a:endParaRPr lang="en-GB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0BDD921-0E56-47E1-951E-27FC732BEE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2756" y="4492614"/>
                  <a:ext cx="1585609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D735FE-5871-4284-9A66-4B756C7CD984}"/>
                </a:ext>
              </a:extLst>
            </p:cNvPr>
            <p:cNvSpPr/>
            <p:nvPr/>
          </p:nvSpPr>
          <p:spPr>
            <a:xfrm>
              <a:off x="8934357" y="1947356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11D43A-2203-4039-B030-ADDC03506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30640" y="2044065"/>
              <a:ext cx="38101" cy="3028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714A52E-AE1C-4A42-B48E-B056783B7861}"/>
                </a:ext>
              </a:extLst>
            </p:cNvPr>
            <p:cNvCxnSpPr>
              <a:stCxn id="23" idx="5"/>
            </p:cNvCxnSpPr>
            <p:nvPr/>
          </p:nvCxnSpPr>
          <p:spPr>
            <a:xfrm>
              <a:off x="9026541" y="2039540"/>
              <a:ext cx="532749" cy="2672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3A6F4F-10D8-4785-9759-519BB50132C3}"/>
                </a:ext>
              </a:extLst>
            </p:cNvPr>
            <p:cNvSpPr txBox="1"/>
            <p:nvPr/>
          </p:nvSpPr>
          <p:spPr>
            <a:xfrm>
              <a:off x="9134541" y="1826180"/>
              <a:ext cx="554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F</a:t>
              </a:r>
              <a:r>
                <a:rPr lang="en-GB" baseline="-25000" dirty="0"/>
                <a:t>1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6FFFDA-2447-4BCA-B8A4-0A3F0B2DBFAF}"/>
                </a:ext>
              </a:extLst>
            </p:cNvPr>
            <p:cNvSpPr txBox="1"/>
            <p:nvPr/>
          </p:nvSpPr>
          <p:spPr>
            <a:xfrm>
              <a:off x="8569355" y="1996424"/>
              <a:ext cx="5544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F</a:t>
              </a:r>
              <a:r>
                <a:rPr lang="en-GB" baseline="-25000" dirty="0"/>
                <a:t>2</a:t>
              </a:r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B9AF98-44AD-4033-962C-D9043541158C}"/>
                </a:ext>
              </a:extLst>
            </p:cNvPr>
            <p:cNvSpPr txBox="1"/>
            <p:nvPr/>
          </p:nvSpPr>
          <p:spPr>
            <a:xfrm>
              <a:off x="8170789" y="1495147"/>
              <a:ext cx="1927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Test particle, P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98B608D-EDCA-4E80-94A8-7C21112A6988}"/>
              </a:ext>
            </a:extLst>
          </p:cNvPr>
          <p:cNvSpPr txBox="1"/>
          <p:nvPr/>
        </p:nvSpPr>
        <p:spPr>
          <a:xfrm>
            <a:off x="5779572" y="1865749"/>
            <a:ext cx="63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086D83-D723-49C6-B925-160EC13A38C6}"/>
              </a:ext>
            </a:extLst>
          </p:cNvPr>
          <p:cNvSpPr txBox="1"/>
          <p:nvPr/>
        </p:nvSpPr>
        <p:spPr>
          <a:xfrm>
            <a:off x="205345" y="6266058"/>
            <a:ext cx="495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 – </a:t>
            </a:r>
            <a:r>
              <a:rPr lang="en-GB" i="1" dirty="0"/>
              <a:t>University Physics, </a:t>
            </a:r>
            <a:r>
              <a:rPr lang="en-GB" dirty="0"/>
              <a:t>Young and Freedman </a:t>
            </a:r>
          </a:p>
        </p:txBody>
      </p:sp>
    </p:spTree>
    <p:extLst>
      <p:ext uri="{BB962C8B-B14F-4D97-AF65-F5344CB8AC3E}">
        <p14:creationId xmlns:p14="http://schemas.microsoft.com/office/powerpoint/2010/main" val="11544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5C01-E787-4AF0-BBD8-E035B4C2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88ED-8F18-431D-8A61-C1D687C23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galactic cores modelled as point particles.</a:t>
            </a:r>
          </a:p>
          <a:p>
            <a:endParaRPr lang="en-GB" dirty="0"/>
          </a:p>
          <a:p>
            <a:r>
              <a:rPr lang="en-GB" dirty="0"/>
              <a:t>Stars act as test particles, only interacting with the two massive cores.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8DFEF1-81F5-478D-999B-9821409EA17D}"/>
              </a:ext>
            </a:extLst>
          </p:cNvPr>
          <p:cNvSpPr/>
          <p:nvPr/>
        </p:nvSpPr>
        <p:spPr>
          <a:xfrm>
            <a:off x="3524424" y="5959159"/>
            <a:ext cx="646473" cy="6480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845F4D-68D1-4B4C-BA8B-96F131582026}"/>
              </a:ext>
            </a:extLst>
          </p:cNvPr>
          <p:cNvSpPr/>
          <p:nvPr/>
        </p:nvSpPr>
        <p:spPr>
          <a:xfrm>
            <a:off x="7182717" y="4320831"/>
            <a:ext cx="646473" cy="648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FF91AF-9948-4A22-968C-5E87A0DED522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076223" y="5775767"/>
            <a:ext cx="623099" cy="27828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565FA-5944-42E7-A2FE-E9C1A2F2550C}"/>
              </a:ext>
            </a:extLst>
          </p:cNvPr>
          <p:cNvCxnSpPr>
            <a:cxnSpLocks/>
          </p:cNvCxnSpPr>
          <p:nvPr/>
        </p:nvCxnSpPr>
        <p:spPr>
          <a:xfrm flipH="1">
            <a:off x="6701742" y="4803494"/>
            <a:ext cx="520861" cy="27779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8F7BBC-C97B-48E1-A386-FF1E0BD73147}"/>
              </a:ext>
            </a:extLst>
          </p:cNvPr>
          <p:cNvSpPr txBox="1"/>
          <p:nvPr/>
        </p:nvSpPr>
        <p:spPr>
          <a:xfrm>
            <a:off x="4224844" y="5997904"/>
            <a:ext cx="995706" cy="22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</a:t>
            </a:r>
            <a:r>
              <a:rPr lang="en-GB" baseline="-25000" dirty="0"/>
              <a:t>AB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EA32A-75EC-4A46-9B0C-96EE489EE81F}"/>
              </a:ext>
            </a:extLst>
          </p:cNvPr>
          <p:cNvSpPr txBox="1"/>
          <p:nvPr/>
        </p:nvSpPr>
        <p:spPr>
          <a:xfrm>
            <a:off x="6655534" y="4473317"/>
            <a:ext cx="995706" cy="22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</a:t>
            </a:r>
            <a:r>
              <a:rPr lang="en-GB" baseline="-25000" dirty="0"/>
              <a:t>BA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B29EC1-4713-4226-984D-7B3EF93B3CC0}"/>
                  </a:ext>
                </a:extLst>
              </p:cNvPr>
              <p:cNvSpPr txBox="1"/>
              <p:nvPr/>
            </p:nvSpPr>
            <p:spPr>
              <a:xfrm>
                <a:off x="5058369" y="5907810"/>
                <a:ext cx="2847373" cy="391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0" dirty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AB</m:t>
                          </m:r>
                        </m:sub>
                      </m:sSub>
                      <m:r>
                        <a:rPr lang="en-GB" b="1" i="0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0" dirty="0" smtClean="0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BA</m:t>
                          </m:r>
                        </m:sub>
                      </m:sSub>
                    </m:oMath>
                  </m:oMathPara>
                </a14:m>
                <a:endParaRPr lang="en-GB" b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B29EC1-4713-4226-984D-7B3EF93B3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369" y="5907810"/>
                <a:ext cx="2847373" cy="3910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A8BE74B5-977B-4947-B023-418B1DAD0789}"/>
              </a:ext>
            </a:extLst>
          </p:cNvPr>
          <p:cNvSpPr/>
          <p:nvPr/>
        </p:nvSpPr>
        <p:spPr>
          <a:xfrm>
            <a:off x="4488401" y="3916486"/>
            <a:ext cx="193942" cy="19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7D52D4-5D18-47E3-8EFD-A3A6DDE6E49C}"/>
              </a:ext>
            </a:extLst>
          </p:cNvPr>
          <p:cNvCxnSpPr>
            <a:cxnSpLocks/>
          </p:cNvCxnSpPr>
          <p:nvPr/>
        </p:nvCxnSpPr>
        <p:spPr>
          <a:xfrm flipH="1">
            <a:off x="4328473" y="4094578"/>
            <a:ext cx="194138" cy="492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10B9AB-BB23-42A3-B514-A4EE2EF3441B}"/>
              </a:ext>
            </a:extLst>
          </p:cNvPr>
          <p:cNvCxnSpPr>
            <a:cxnSpLocks/>
          </p:cNvCxnSpPr>
          <p:nvPr/>
        </p:nvCxnSpPr>
        <p:spPr>
          <a:xfrm>
            <a:off x="4683760" y="4048760"/>
            <a:ext cx="986258" cy="182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B71178-DEED-40AD-AD29-81F2613254A9}"/>
              </a:ext>
            </a:extLst>
          </p:cNvPr>
          <p:cNvSpPr txBox="1"/>
          <p:nvPr/>
        </p:nvSpPr>
        <p:spPr>
          <a:xfrm>
            <a:off x="4927307" y="3777844"/>
            <a:ext cx="995706" cy="22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</a:t>
            </a:r>
            <a:r>
              <a:rPr lang="en-GB" baseline="-25000" dirty="0"/>
              <a:t>1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AFFC54-20B6-4B5A-BBA0-05A28C05CF7B}"/>
              </a:ext>
            </a:extLst>
          </p:cNvPr>
          <p:cNvSpPr txBox="1"/>
          <p:nvPr/>
        </p:nvSpPr>
        <p:spPr>
          <a:xfrm>
            <a:off x="4093814" y="4015376"/>
            <a:ext cx="54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</a:t>
            </a:r>
            <a:r>
              <a:rPr lang="en-GB" baseline="-25000" dirty="0"/>
              <a:t>2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CEAF6D-D527-498F-88A9-43A3B4D6B6A2}"/>
              </a:ext>
            </a:extLst>
          </p:cNvPr>
          <p:cNvSpPr txBox="1"/>
          <p:nvPr/>
        </p:nvSpPr>
        <p:spPr>
          <a:xfrm>
            <a:off x="4170897" y="3570770"/>
            <a:ext cx="70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Star</a:t>
            </a:r>
          </a:p>
        </p:txBody>
      </p:sp>
    </p:spTree>
    <p:extLst>
      <p:ext uri="{BB962C8B-B14F-4D97-AF65-F5344CB8AC3E}">
        <p14:creationId xmlns:p14="http://schemas.microsoft.com/office/powerpoint/2010/main" val="371011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CFAB-D205-44E6-A94F-506B0B5A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Setup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8145E-53D3-46E7-8669-4F1C7DC1DC01}"/>
              </a:ext>
            </a:extLst>
          </p:cNvPr>
          <p:cNvGrpSpPr/>
          <p:nvPr/>
        </p:nvGrpSpPr>
        <p:grpSpPr>
          <a:xfrm>
            <a:off x="2969318" y="2328836"/>
            <a:ext cx="272375" cy="2782111"/>
            <a:chOff x="5311302" y="2003898"/>
            <a:chExt cx="686273" cy="278211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BB6C67-417E-4BFA-8F1D-270034880514}"/>
                </a:ext>
              </a:extLst>
            </p:cNvPr>
            <p:cNvSpPr/>
            <p:nvPr/>
          </p:nvSpPr>
          <p:spPr>
            <a:xfrm>
              <a:off x="5311302" y="2003898"/>
              <a:ext cx="686273" cy="27821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32C2E3B-19BE-49BE-8867-D4C5ED527329}"/>
                </a:ext>
              </a:extLst>
            </p:cNvPr>
            <p:cNvSpPr/>
            <p:nvPr/>
          </p:nvSpPr>
          <p:spPr>
            <a:xfrm>
              <a:off x="5584723" y="3206884"/>
              <a:ext cx="139430" cy="37613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2CFBDC-5738-4658-A68C-095DF1FEA4FB}"/>
              </a:ext>
            </a:extLst>
          </p:cNvPr>
          <p:cNvGrpSpPr/>
          <p:nvPr/>
        </p:nvGrpSpPr>
        <p:grpSpPr>
          <a:xfrm>
            <a:off x="8741029" y="2328834"/>
            <a:ext cx="272375" cy="2782111"/>
            <a:chOff x="5311302" y="2003898"/>
            <a:chExt cx="686273" cy="278211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7BD61F-8825-47BF-BABC-D20DC7B7EF3D}"/>
                </a:ext>
              </a:extLst>
            </p:cNvPr>
            <p:cNvSpPr/>
            <p:nvPr/>
          </p:nvSpPr>
          <p:spPr>
            <a:xfrm>
              <a:off x="5311302" y="2003898"/>
              <a:ext cx="686273" cy="27821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2653F2-5D44-4035-8A77-024C41500488}"/>
                </a:ext>
              </a:extLst>
            </p:cNvPr>
            <p:cNvSpPr/>
            <p:nvPr/>
          </p:nvSpPr>
          <p:spPr>
            <a:xfrm>
              <a:off x="5584723" y="3206884"/>
              <a:ext cx="139430" cy="37613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86A491-CEE0-482F-A7B4-CEBB6D169000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 flipV="1">
            <a:off x="3241693" y="3719890"/>
            <a:ext cx="5499336" cy="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EA62F5-63E0-4B51-98FA-94A877EB0889}"/>
                  </a:ext>
                </a:extLst>
              </p:cNvPr>
              <p:cNvSpPr txBox="1"/>
              <p:nvPr/>
            </p:nvSpPr>
            <p:spPr>
              <a:xfrm>
                <a:off x="5089948" y="3222014"/>
                <a:ext cx="220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Initial separation,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EA62F5-63E0-4B51-98FA-94A877EB0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948" y="3222014"/>
                <a:ext cx="2208179" cy="369332"/>
              </a:xfrm>
              <a:prstGeom prst="rect">
                <a:avLst/>
              </a:prstGeom>
              <a:blipFill>
                <a:blip r:embed="rId2"/>
                <a:stretch>
                  <a:fillRect l="-2486" t="-11667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4CB2-EA73-4B9A-A327-D3F998317E4E}"/>
                  </a:ext>
                </a:extLst>
              </p:cNvPr>
              <p:cNvSpPr txBox="1"/>
              <p:nvPr/>
            </p:nvSpPr>
            <p:spPr>
              <a:xfrm>
                <a:off x="7745457" y="1690688"/>
                <a:ext cx="22081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Linear Velocity,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F84CB2-EA73-4B9A-A327-D3F99831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457" y="1690688"/>
                <a:ext cx="2208179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2C656B-3E6B-497B-91D8-B1BFEFC4B609}"/>
              </a:ext>
            </a:extLst>
          </p:cNvPr>
          <p:cNvCxnSpPr>
            <a:cxnSpLocks/>
            <a:stCxn id="10" idx="4"/>
            <a:endCxn id="9" idx="4"/>
          </p:cNvCxnSpPr>
          <p:nvPr/>
        </p:nvCxnSpPr>
        <p:spPr>
          <a:xfrm>
            <a:off x="3105505" y="3907959"/>
            <a:ext cx="1" cy="12029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A99CD9-58E2-4440-AFA7-A1D3E7E3F0CA}"/>
              </a:ext>
            </a:extLst>
          </p:cNvPr>
          <p:cNvSpPr txBox="1"/>
          <p:nvPr/>
        </p:nvSpPr>
        <p:spPr>
          <a:xfrm>
            <a:off x="2898792" y="5159090"/>
            <a:ext cx="68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GB" baseline="-25000" dirty="0"/>
              <a:t>MW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67091A-1B29-4BDC-AB5B-614382671C4A}"/>
              </a:ext>
            </a:extLst>
          </p:cNvPr>
          <p:cNvCxnSpPr>
            <a:cxnSpLocks/>
          </p:cNvCxnSpPr>
          <p:nvPr/>
        </p:nvCxnSpPr>
        <p:spPr>
          <a:xfrm>
            <a:off x="8877215" y="3900144"/>
            <a:ext cx="1" cy="120298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9CDA44-2028-4D7A-864E-2F2B95E0FAE5}"/>
              </a:ext>
            </a:extLst>
          </p:cNvPr>
          <p:cNvSpPr txBox="1"/>
          <p:nvPr/>
        </p:nvSpPr>
        <p:spPr>
          <a:xfrm>
            <a:off x="8534314" y="5159090"/>
            <a:ext cx="685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</a:t>
            </a:r>
            <a:r>
              <a:rPr lang="en-GB" baseline="-25000" dirty="0"/>
              <a:t>A</a:t>
            </a:r>
            <a:endParaRPr lang="en-GB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24A693-7952-49D5-BE1B-35E5960AFA33}"/>
              </a:ext>
            </a:extLst>
          </p:cNvPr>
          <p:cNvGrpSpPr/>
          <p:nvPr/>
        </p:nvGrpSpPr>
        <p:grpSpPr>
          <a:xfrm>
            <a:off x="8404774" y="2111501"/>
            <a:ext cx="944880" cy="76853"/>
            <a:chOff x="10746758" y="1786563"/>
            <a:chExt cx="944880" cy="7685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64C06B9-989D-4F32-8DA3-4B4DBB2D6889}"/>
                </a:ext>
              </a:extLst>
            </p:cNvPr>
            <p:cNvCxnSpPr/>
            <p:nvPr/>
          </p:nvCxnSpPr>
          <p:spPr>
            <a:xfrm>
              <a:off x="10746758" y="1824554"/>
              <a:ext cx="94488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458B576-E40F-41BD-9293-77D260969FF3}"/>
                </a:ext>
              </a:extLst>
            </p:cNvPr>
            <p:cNvSpPr/>
            <p:nvPr/>
          </p:nvSpPr>
          <p:spPr>
            <a:xfrm rot="16200000">
              <a:off x="11140441" y="1779270"/>
              <a:ext cx="76853" cy="9144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B199B1-918C-49EB-B0A2-9B1320AB828E}"/>
              </a:ext>
            </a:extLst>
          </p:cNvPr>
          <p:cNvSpPr txBox="1"/>
          <p:nvPr/>
        </p:nvSpPr>
        <p:spPr>
          <a:xfrm>
            <a:off x="977394" y="3538625"/>
            <a:ext cx="197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Milky Way, M</a:t>
            </a:r>
            <a:r>
              <a:rPr lang="en-GB" baseline="-25000" dirty="0"/>
              <a:t>MW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F542C8-3C8E-447D-9101-79FED2EAE117}"/>
              </a:ext>
            </a:extLst>
          </p:cNvPr>
          <p:cNvSpPr txBox="1"/>
          <p:nvPr/>
        </p:nvSpPr>
        <p:spPr>
          <a:xfrm>
            <a:off x="9220115" y="3537116"/>
            <a:ext cx="197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Andromeda, M</a:t>
            </a:r>
            <a:r>
              <a:rPr lang="en-GB" baseline="-25000" dirty="0"/>
              <a:t>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25CA9B-60F4-442A-922C-FD9FE0BBFFE3}"/>
                  </a:ext>
                </a:extLst>
              </p:cNvPr>
              <p:cNvSpPr txBox="1"/>
              <p:nvPr/>
            </p:nvSpPr>
            <p:spPr>
              <a:xfrm>
                <a:off x="4530326" y="5749094"/>
                <a:ext cx="2922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Disk width,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25CA9B-60F4-442A-922C-FD9FE0BBF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326" y="5749094"/>
                <a:ext cx="2922070" cy="369332"/>
              </a:xfrm>
              <a:prstGeom prst="rect">
                <a:avLst/>
              </a:prstGeom>
              <a:blipFill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82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33A6-9637-48DA-A227-30804A4F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Galaxy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2AAAA-3903-4FC9-AEE2-84E4CA64D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03365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Generate </a:t>
                </a:r>
                <a:r>
                  <a:rPr lang="en-GB" sz="2400" i="1" dirty="0"/>
                  <a:t>N </a:t>
                </a:r>
                <a:r>
                  <a:rPr lang="en-GB" sz="2400" dirty="0"/>
                  <a:t>random positions for stars with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2400" i="1" dirty="0" err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400" i="1" baseline="-25000" dirty="0" err="1" smtClean="0">
                        <a:latin typeface="Cambria Math" panose="02040503050406030204" pitchFamily="18" charset="0"/>
                      </a:rPr>
                      <m:t>𝑔𝑎𝑙𝑎𝑥𝑦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𝑙𝑖𝑛𝑒𝑎𝑟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𝑔𝑎𝑙𝑎𝑥𝑦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2AAAA-3903-4FC9-AEE2-84E4CA64D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03365"/>
              </a:xfrm>
              <a:blipFill>
                <a:blip r:embed="rId2"/>
                <a:stretch>
                  <a:fillRect l="-812" t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54A0A-75DE-4042-BBA2-83AB22EB6359}"/>
                  </a:ext>
                </a:extLst>
              </p:cNvPr>
              <p:cNvSpPr txBox="1"/>
              <p:nvPr/>
            </p:nvSpPr>
            <p:spPr>
              <a:xfrm>
                <a:off x="838200" y="3969262"/>
                <a:ext cx="7593264" cy="1822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Position and velocity of stars are then adjusted given the initial position and velocity of the galactic core.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𝑡𝑎𝑟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𝑠𝑡𝑎𝑟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𝑐𝑜𝑟𝑒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𝑐𝑜𝑟𝑒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54A0A-75DE-4042-BBA2-83AB22EB6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69262"/>
                <a:ext cx="7593264" cy="1822550"/>
              </a:xfrm>
              <a:prstGeom prst="rect">
                <a:avLst/>
              </a:prstGeom>
              <a:blipFill>
                <a:blip r:embed="rId3"/>
                <a:stretch>
                  <a:fillRect l="-1124" t="-2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90499BC-0EF6-4789-8FD9-9E6B86552845}"/>
              </a:ext>
            </a:extLst>
          </p:cNvPr>
          <p:cNvGrpSpPr/>
          <p:nvPr/>
        </p:nvGrpSpPr>
        <p:grpSpPr>
          <a:xfrm>
            <a:off x="8692588" y="3522402"/>
            <a:ext cx="2880000" cy="2880000"/>
            <a:chOff x="8692588" y="3522402"/>
            <a:chExt cx="2880000" cy="288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C1A234-2909-4BD1-AA5A-8734BCAC4ABD}"/>
                </a:ext>
              </a:extLst>
            </p:cNvPr>
            <p:cNvGrpSpPr/>
            <p:nvPr/>
          </p:nvGrpSpPr>
          <p:grpSpPr>
            <a:xfrm>
              <a:off x="8692588" y="3522402"/>
              <a:ext cx="2880000" cy="2880000"/>
              <a:chOff x="8692588" y="3522402"/>
              <a:chExt cx="2880000" cy="288000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FB90712-B087-4543-ACC4-92B05D65B7C6}"/>
                  </a:ext>
                </a:extLst>
              </p:cNvPr>
              <p:cNvSpPr/>
              <p:nvPr/>
            </p:nvSpPr>
            <p:spPr>
              <a:xfrm>
                <a:off x="8692588" y="3522402"/>
                <a:ext cx="2880000" cy="2880000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022911F-34D9-49DF-BB54-1D761AD4907A}"/>
                  </a:ext>
                </a:extLst>
              </p:cNvPr>
              <p:cNvSpPr/>
              <p:nvPr/>
            </p:nvSpPr>
            <p:spPr>
              <a:xfrm>
                <a:off x="10096588" y="4926402"/>
                <a:ext cx="72000" cy="72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A3F1FA0-468C-4B8F-BC14-39F5EE5BE223}"/>
                </a:ext>
              </a:extLst>
            </p:cNvPr>
            <p:cNvCxnSpPr>
              <a:cxnSpLocks/>
              <a:stCxn id="7" idx="6"/>
              <a:endCxn id="4" idx="6"/>
            </p:cNvCxnSpPr>
            <p:nvPr/>
          </p:nvCxnSpPr>
          <p:spPr>
            <a:xfrm>
              <a:off x="10168588" y="4962402"/>
              <a:ext cx="140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9D78522-B5BF-4AA1-8BD8-11742F7FC164}"/>
                </a:ext>
              </a:extLst>
            </p:cNvPr>
            <p:cNvSpPr/>
            <p:nvPr/>
          </p:nvSpPr>
          <p:spPr>
            <a:xfrm>
              <a:off x="9616528" y="4126302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8CE6AB-7963-4312-96C4-AE41E2358004}"/>
                </a:ext>
              </a:extLst>
            </p:cNvPr>
            <p:cNvCxnSpPr>
              <a:stCxn id="12" idx="5"/>
              <a:endCxn id="7" idx="1"/>
            </p:cNvCxnSpPr>
            <p:nvPr/>
          </p:nvCxnSpPr>
          <p:spPr>
            <a:xfrm>
              <a:off x="9677984" y="4187758"/>
              <a:ext cx="429148" cy="74918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436AB2-44BF-4A0F-9D7C-ABEEE4596073}"/>
                </a:ext>
              </a:extLst>
            </p:cNvPr>
            <p:cNvGrpSpPr/>
            <p:nvPr/>
          </p:nvGrpSpPr>
          <p:grpSpPr>
            <a:xfrm rot="19827866" flipV="1">
              <a:off x="9468025" y="4032554"/>
              <a:ext cx="297006" cy="45719"/>
              <a:chOff x="10746758" y="1786563"/>
              <a:chExt cx="944880" cy="76853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6401493-5902-45CC-8881-3F17A0026E57}"/>
                  </a:ext>
                </a:extLst>
              </p:cNvPr>
              <p:cNvCxnSpPr/>
              <p:nvPr/>
            </p:nvCxnSpPr>
            <p:spPr>
              <a:xfrm>
                <a:off x="10746758" y="1824554"/>
                <a:ext cx="9448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0BE99C20-610E-4DA4-A47A-1AC4FC59FBD2}"/>
                  </a:ext>
                </a:extLst>
              </p:cNvPr>
              <p:cNvSpPr/>
              <p:nvPr/>
            </p:nvSpPr>
            <p:spPr>
              <a:xfrm rot="16200000">
                <a:off x="11140441" y="1779270"/>
                <a:ext cx="76853" cy="9144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D18A45B-DE29-480D-BA4F-FCA06368399E}"/>
                    </a:ext>
                  </a:extLst>
                </p:cNvPr>
                <p:cNvSpPr txBox="1"/>
                <p:nvPr/>
              </p:nvSpPr>
              <p:spPr>
                <a:xfrm>
                  <a:off x="10368256" y="4534500"/>
                  <a:ext cx="314960" cy="3919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𝑔𝑎𝑙𝑎𝑥𝑦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D18A45B-DE29-480D-BA4F-FCA0636839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8256" y="4534500"/>
                  <a:ext cx="314960" cy="391902"/>
                </a:xfrm>
                <a:prstGeom prst="rect">
                  <a:avLst/>
                </a:prstGeom>
                <a:blipFill>
                  <a:blip r:embed="rId4"/>
                  <a:stretch>
                    <a:fillRect r="-186275" b="-93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9CC239-9170-4D4F-B412-41F8B5ABA8C2}"/>
                    </a:ext>
                  </a:extLst>
                </p:cNvPr>
                <p:cNvSpPr txBox="1"/>
                <p:nvPr/>
              </p:nvSpPr>
              <p:spPr>
                <a:xfrm>
                  <a:off x="10032651" y="4607905"/>
                  <a:ext cx="24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D9CC239-9170-4D4F-B412-41F8B5ABA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2651" y="4607905"/>
                  <a:ext cx="240030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56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309B74-3BFA-43FD-8FAC-8BA751808211}"/>
                    </a:ext>
                  </a:extLst>
                </p:cNvPr>
                <p:cNvSpPr txBox="1"/>
                <p:nvPr/>
              </p:nvSpPr>
              <p:spPr>
                <a:xfrm>
                  <a:off x="9373116" y="3688488"/>
                  <a:ext cx="240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309B74-3BFA-43FD-8FAC-8BA75180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3116" y="3688488"/>
                  <a:ext cx="24003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79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2466846-86FD-427F-B7B9-89AE5C0D165C}"/>
                </a:ext>
              </a:extLst>
            </p:cNvPr>
            <p:cNvSpPr/>
            <p:nvPr/>
          </p:nvSpPr>
          <p:spPr>
            <a:xfrm>
              <a:off x="9970770" y="4657239"/>
              <a:ext cx="459105" cy="307192"/>
            </a:xfrm>
            <a:custGeom>
              <a:avLst/>
              <a:gdLst>
                <a:gd name="connsiteX0" fmla="*/ 0 w 468630"/>
                <a:gd name="connsiteY0" fmla="*/ 40492 h 305287"/>
                <a:gd name="connsiteX1" fmla="*/ 112395 w 468630"/>
                <a:gd name="connsiteY1" fmla="*/ 4297 h 305287"/>
                <a:gd name="connsiteX2" fmla="*/ 232410 w 468630"/>
                <a:gd name="connsiteY2" fmla="*/ 6202 h 305287"/>
                <a:gd name="connsiteX3" fmla="*/ 340995 w 468630"/>
                <a:gd name="connsiteY3" fmla="*/ 53827 h 305287"/>
                <a:gd name="connsiteX4" fmla="*/ 430530 w 468630"/>
                <a:gd name="connsiteY4" fmla="*/ 158602 h 305287"/>
                <a:gd name="connsiteX5" fmla="*/ 468630 w 468630"/>
                <a:gd name="connsiteY5" fmla="*/ 305287 h 305287"/>
                <a:gd name="connsiteX0" fmla="*/ 0 w 453390"/>
                <a:gd name="connsiteY0" fmla="*/ 40492 h 305287"/>
                <a:gd name="connsiteX1" fmla="*/ 112395 w 453390"/>
                <a:gd name="connsiteY1" fmla="*/ 4297 h 305287"/>
                <a:gd name="connsiteX2" fmla="*/ 232410 w 453390"/>
                <a:gd name="connsiteY2" fmla="*/ 6202 h 305287"/>
                <a:gd name="connsiteX3" fmla="*/ 340995 w 453390"/>
                <a:gd name="connsiteY3" fmla="*/ 53827 h 305287"/>
                <a:gd name="connsiteX4" fmla="*/ 430530 w 453390"/>
                <a:gd name="connsiteY4" fmla="*/ 158602 h 305287"/>
                <a:gd name="connsiteX5" fmla="*/ 453390 w 453390"/>
                <a:gd name="connsiteY5" fmla="*/ 305287 h 305287"/>
                <a:gd name="connsiteX0" fmla="*/ 0 w 459105"/>
                <a:gd name="connsiteY0" fmla="*/ 40492 h 307192"/>
                <a:gd name="connsiteX1" fmla="*/ 112395 w 459105"/>
                <a:gd name="connsiteY1" fmla="*/ 4297 h 307192"/>
                <a:gd name="connsiteX2" fmla="*/ 232410 w 459105"/>
                <a:gd name="connsiteY2" fmla="*/ 6202 h 307192"/>
                <a:gd name="connsiteX3" fmla="*/ 340995 w 459105"/>
                <a:gd name="connsiteY3" fmla="*/ 53827 h 307192"/>
                <a:gd name="connsiteX4" fmla="*/ 430530 w 459105"/>
                <a:gd name="connsiteY4" fmla="*/ 158602 h 307192"/>
                <a:gd name="connsiteX5" fmla="*/ 459105 w 459105"/>
                <a:gd name="connsiteY5" fmla="*/ 307192 h 307192"/>
                <a:gd name="connsiteX0" fmla="*/ 0 w 459105"/>
                <a:gd name="connsiteY0" fmla="*/ 40492 h 307192"/>
                <a:gd name="connsiteX1" fmla="*/ 112395 w 459105"/>
                <a:gd name="connsiteY1" fmla="*/ 4297 h 307192"/>
                <a:gd name="connsiteX2" fmla="*/ 232410 w 459105"/>
                <a:gd name="connsiteY2" fmla="*/ 6202 h 307192"/>
                <a:gd name="connsiteX3" fmla="*/ 340995 w 459105"/>
                <a:gd name="connsiteY3" fmla="*/ 53827 h 307192"/>
                <a:gd name="connsiteX4" fmla="*/ 430530 w 459105"/>
                <a:gd name="connsiteY4" fmla="*/ 158602 h 307192"/>
                <a:gd name="connsiteX5" fmla="*/ 459105 w 459105"/>
                <a:gd name="connsiteY5" fmla="*/ 307192 h 3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9105" h="307192">
                  <a:moveTo>
                    <a:pt x="0" y="40492"/>
                  </a:moveTo>
                  <a:cubicBezTo>
                    <a:pt x="36830" y="25252"/>
                    <a:pt x="73660" y="10012"/>
                    <a:pt x="112395" y="4297"/>
                  </a:cubicBezTo>
                  <a:cubicBezTo>
                    <a:pt x="151130" y="-1418"/>
                    <a:pt x="194310" y="-2053"/>
                    <a:pt x="232410" y="6202"/>
                  </a:cubicBezTo>
                  <a:cubicBezTo>
                    <a:pt x="270510" y="14457"/>
                    <a:pt x="307975" y="28427"/>
                    <a:pt x="340995" y="53827"/>
                  </a:cubicBezTo>
                  <a:cubicBezTo>
                    <a:pt x="374015" y="79227"/>
                    <a:pt x="410845" y="116375"/>
                    <a:pt x="430530" y="158602"/>
                  </a:cubicBezTo>
                  <a:cubicBezTo>
                    <a:pt x="450215" y="200829"/>
                    <a:pt x="454342" y="266234"/>
                    <a:pt x="459105" y="30719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6522F5C-C58A-4F8C-B123-31239DB0E81E}"/>
              </a:ext>
            </a:extLst>
          </p:cNvPr>
          <p:cNvSpPr txBox="1"/>
          <p:nvPr/>
        </p:nvSpPr>
        <p:spPr>
          <a:xfrm>
            <a:off x="7798609" y="2976918"/>
            <a:ext cx="63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56602F-BB00-4904-A282-CB64386E77A0}"/>
              </a:ext>
            </a:extLst>
          </p:cNvPr>
          <p:cNvSpPr txBox="1"/>
          <p:nvPr/>
        </p:nvSpPr>
        <p:spPr>
          <a:xfrm>
            <a:off x="205345" y="6266058"/>
            <a:ext cx="495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[1] – </a:t>
            </a:r>
            <a:r>
              <a:rPr lang="en-GB" i="1" dirty="0"/>
              <a:t>University Physics, </a:t>
            </a:r>
            <a:r>
              <a:rPr lang="en-GB" dirty="0"/>
              <a:t>Young and Freedman </a:t>
            </a:r>
          </a:p>
        </p:txBody>
      </p:sp>
    </p:spTree>
    <p:extLst>
      <p:ext uri="{BB962C8B-B14F-4D97-AF65-F5344CB8AC3E}">
        <p14:creationId xmlns:p14="http://schemas.microsoft.com/office/powerpoint/2010/main" val="22580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69AA-9912-4BDA-9A38-38618FD0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34BDFF-3F03-4715-B54E-B69EB84F2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400" dirty="0"/>
                  <a:t>This differential equation is then solved for each star given the initial conditions previously calculated.</a:t>
                </a:r>
              </a:p>
              <a:p>
                <a:endParaRPr lang="en-GB" sz="2400" b="1" i="1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GB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𝑆𝐴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𝑆𝐵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𝑆𝐵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Various methods could be used to solve this including the Runge-</a:t>
                </a:r>
                <a:r>
                  <a:rPr lang="en-GB" sz="2400" dirty="0" err="1"/>
                  <a:t>Kutta</a:t>
                </a:r>
                <a:r>
                  <a:rPr lang="en-GB" sz="2400" dirty="0"/>
                  <a:t> and Taylor methods.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34BDFF-3F03-4715-B54E-B69EB84F2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0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A5445-A90F-4073-9015-1F8535948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24" y="1913174"/>
            <a:ext cx="10515600" cy="4351338"/>
          </a:xfrm>
        </p:spPr>
        <p:txBody>
          <a:bodyPr/>
          <a:lstStyle/>
          <a:p>
            <a:r>
              <a:rPr lang="en-GB" dirty="0"/>
              <a:t>Stars orbiting galaxy</a:t>
            </a:r>
          </a:p>
        </p:txBody>
      </p:sp>
      <p:pic>
        <p:nvPicPr>
          <p:cNvPr id="4" name="Galaxy_sim2">
            <a:hlinkClick r:id="" action="ppaction://media"/>
            <a:extLst>
              <a:ext uri="{FF2B5EF4-FFF2-40B4-BE49-F238E27FC236}">
                <a16:creationId xmlns:a16="http://schemas.microsoft.com/office/drawing/2014/main" id="{D970AC1D-9E30-4475-8DBD-682C7EFF1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298642"/>
            <a:ext cx="6096000" cy="4572000"/>
          </a:xfrm>
          <a:prstGeom prst="rect">
            <a:avLst/>
          </a:prstGeom>
        </p:spPr>
      </p:pic>
      <p:pic>
        <p:nvPicPr>
          <p:cNvPr id="5" name="Galaxy_sim">
            <a:hlinkClick r:id="" action="ppaction://media"/>
            <a:extLst>
              <a:ext uri="{FF2B5EF4-FFF2-40B4-BE49-F238E27FC236}">
                <a16:creationId xmlns:a16="http://schemas.microsoft.com/office/drawing/2014/main" id="{03A387B2-0960-4034-9361-CC16CA25C3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29864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8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F07D-CEF2-4DB3-95EE-2F50A48C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aims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5D6D69-5D2F-4B75-A9FC-450C70FC48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Modelling the gravitational potential of the galactic cores as a spherical dark matter halo.</a:t>
                </a: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𝐺𝑀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2000" b="0" dirty="0"/>
              </a:p>
              <a:p>
                <a:pPr marL="0" indent="0">
                  <a:buNone/>
                </a:pPr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200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func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200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5D6D69-5D2F-4B75-A9FC-450C70FC48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B624A32-5772-4273-AB59-20FF203F60EF}"/>
              </a:ext>
            </a:extLst>
          </p:cNvPr>
          <p:cNvSpPr txBox="1"/>
          <p:nvPr/>
        </p:nvSpPr>
        <p:spPr>
          <a:xfrm>
            <a:off x="8040857" y="4700081"/>
            <a:ext cx="49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2C704-4E16-4C1A-BD9D-2E28BB902852}"/>
              </a:ext>
            </a:extLst>
          </p:cNvPr>
          <p:cNvSpPr txBox="1"/>
          <p:nvPr/>
        </p:nvSpPr>
        <p:spPr>
          <a:xfrm>
            <a:off x="10122568" y="5793788"/>
            <a:ext cx="49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6567F-51D4-430D-9BE6-93D4F2D9F8DB}"/>
              </a:ext>
            </a:extLst>
          </p:cNvPr>
          <p:cNvSpPr txBox="1"/>
          <p:nvPr/>
        </p:nvSpPr>
        <p:spPr>
          <a:xfrm>
            <a:off x="320842" y="625642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[2] – </a:t>
            </a:r>
            <a:r>
              <a:rPr lang="en-GB" i="1" dirty="0"/>
              <a:t>arXiv:1404.1938,  </a:t>
            </a:r>
            <a:r>
              <a:rPr lang="en-GB" dirty="0"/>
              <a:t>J. I. Read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D9B73-B518-4FC5-9F91-B191A6E546AB}"/>
                  </a:ext>
                </a:extLst>
              </p:cNvPr>
              <p:cNvSpPr txBox="1"/>
              <p:nvPr/>
            </p:nvSpPr>
            <p:spPr>
              <a:xfrm>
                <a:off x="8162155" y="5370787"/>
                <a:ext cx="1823032" cy="1215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0" dirty="0">
                    <a:latin typeface="Cambria Math" panose="02040503050406030204" pitchFamily="18" charset="0"/>
                  </a:rPr>
                  <a:t>MW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=210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−5.4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+7.5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𝑘𝑝𝑐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D9B73-B518-4FC5-9F91-B191A6E54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55" y="5370787"/>
                <a:ext cx="1823032" cy="1215333"/>
              </a:xfrm>
              <a:prstGeom prst="rect">
                <a:avLst/>
              </a:prstGeom>
              <a:blipFill>
                <a:blip r:embed="rId4"/>
                <a:stretch>
                  <a:fillRect t="-3015" b="-4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93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</TotalTime>
  <Words>520</Words>
  <Application>Microsoft Office PowerPoint</Application>
  <PresentationFormat>Widescreen</PresentationFormat>
  <Paragraphs>114</Paragraphs>
  <Slides>14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</vt:lpstr>
      <vt:lpstr>Cambria Math</vt:lpstr>
      <vt:lpstr>Office Theme</vt:lpstr>
      <vt:lpstr>Colliding Galaxies: An application of the Restricted Three-Body Problem</vt:lpstr>
      <vt:lpstr>Overview</vt:lpstr>
      <vt:lpstr>Restricted Three-Body Problem</vt:lpstr>
      <vt:lpstr>Application</vt:lpstr>
      <vt:lpstr>Initial Setup</vt:lpstr>
      <vt:lpstr>Galaxy generation</vt:lpstr>
      <vt:lpstr>Numerical simulation</vt:lpstr>
      <vt:lpstr>PowerPoint Presentation</vt:lpstr>
      <vt:lpstr>Further aims</vt:lpstr>
      <vt:lpstr>Further aims</vt:lpstr>
      <vt:lpstr>Further aims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Colliding Galaxies:  An application of the Restricted Three-Body Problem</dc:title>
  <dc:creator>Andrew Baldacchino</dc:creator>
  <cp:lastModifiedBy>Andrew Baldacchino</cp:lastModifiedBy>
  <cp:revision>34</cp:revision>
  <dcterms:created xsi:type="dcterms:W3CDTF">2017-11-17T13:24:35Z</dcterms:created>
  <dcterms:modified xsi:type="dcterms:W3CDTF">2018-01-23T21:33:27Z</dcterms:modified>
</cp:coreProperties>
</file>